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718" r:id="rId2"/>
    <p:sldId id="526" r:id="rId3"/>
    <p:sldId id="318" r:id="rId4"/>
    <p:sldId id="528" r:id="rId5"/>
    <p:sldId id="527" r:id="rId6"/>
    <p:sldId id="531" r:id="rId7"/>
    <p:sldId id="622" r:id="rId8"/>
    <p:sldId id="536" r:id="rId9"/>
    <p:sldId id="524" r:id="rId10"/>
    <p:sldId id="455" r:id="rId11"/>
    <p:sldId id="582" r:id="rId12"/>
    <p:sldId id="699" r:id="rId13"/>
    <p:sldId id="583" r:id="rId14"/>
    <p:sldId id="584" r:id="rId15"/>
    <p:sldId id="632" r:id="rId16"/>
    <p:sldId id="636" r:id="rId17"/>
    <p:sldId id="719" r:id="rId18"/>
    <p:sldId id="707" r:id="rId19"/>
  </p:sldIdLst>
  <p:sldSz cx="12192000" cy="6858000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BF870BFA-3D31-4CD5-B448-0B1A51D65D4B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FC6BE7-0F86-4F47-A3B6-A4927265C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takeaway: you have to be conscious of the GOI from the beginning, BEFORE you do your plan or enter any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85">
              <a:defRPr/>
            </a:pPr>
            <a:fld id="{4FB66EC7-85F7-4C39-A4C9-ABF56341AE3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95285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179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85">
              <a:defRPr/>
            </a:pPr>
            <a:fld id="{4FB66EC7-85F7-4C39-A4C9-ABF56341AE3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95285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237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takeaway: you have to be conscious of the GOI from the beginning, BEFORE you do your plan or enter any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85">
              <a:defRPr/>
            </a:pPr>
            <a:fld id="{4FB66EC7-85F7-4C39-A4C9-ABF56341AE3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95285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563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takeaway: you have to be conscious of the GOI from the beginning, BEFORE you do your plan or enter any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85">
              <a:defRPr/>
            </a:pPr>
            <a:fld id="{4FB66EC7-85F7-4C39-A4C9-ABF56341AE3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95285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052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7B4ED-C6D1-CED9-A6EB-55ECB7A6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3512"/>
            <a:ext cx="4572000" cy="17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8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693DD5E6-7036-463F-A093-6E07F4FD24D5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6510655"/>
            <a:ext cx="1371600" cy="3473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1.jpeg">
            <a:extLst>
              <a:ext uri="{FF2B5EF4-FFF2-40B4-BE49-F238E27FC236}">
                <a16:creationId xmlns:a16="http://schemas.microsoft.com/office/drawing/2014/main" id="{1391E7F4-5754-4BD6-85B2-EC3708401F7D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6510655"/>
            <a:ext cx="1371600" cy="3473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AF7B3-8933-E127-D7A6-1BA8993556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895"/>
            <a:ext cx="1371600" cy="5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10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CDA B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56A1-C4F5-41EF-A5D8-39365F4E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4176"/>
            <a:ext cx="10972800" cy="1508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12666-B2D6-42B3-A898-3CCDDEF97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051F7-B55F-469B-8362-2F030C57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E7D89-2639-470D-8FE9-EE0D5E8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4176"/>
            <a:ext cx="10972800" cy="1508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80331-CE4C-9721-EE56-C72A910A6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3512"/>
            <a:ext cx="4572000" cy="17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1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84176"/>
            <a:ext cx="10972800" cy="1508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9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84176"/>
            <a:ext cx="10972800" cy="1508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2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1113"/>
            <a:ext cx="10972800" cy="1508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4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954A226E-9E01-49C3-9FB9-B778F516A645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6510655"/>
            <a:ext cx="1371600" cy="3473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6D98C40E-0C35-4BFC-BB47-20C95C544808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6510655"/>
            <a:ext cx="1371600" cy="3473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0E7B6-922B-E912-1FE9-39C3483ABE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895"/>
            <a:ext cx="1371600" cy="5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4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2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5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84176"/>
            <a:ext cx="109728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A7498F52-B6B0-48F2-A862-6CA767C5C663}"/>
              </a:ext>
            </a:extLst>
          </p:cNvPr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6510655"/>
            <a:ext cx="1371600" cy="3473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1.jpeg">
            <a:extLst>
              <a:ext uri="{FF2B5EF4-FFF2-40B4-BE49-F238E27FC236}">
                <a16:creationId xmlns:a16="http://schemas.microsoft.com/office/drawing/2014/main" id="{38E7E24C-C87A-440E-B3ED-C633060A823F}"/>
              </a:ext>
            </a:extLst>
          </p:cNvPr>
          <p:cNvPicPr/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6510655"/>
            <a:ext cx="1371600" cy="3473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F39988-2E0E-3CCF-2D4B-E98BDACD3A9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895"/>
            <a:ext cx="1371600" cy="5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3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hudexchange.info/resources/documents/National-Objective-Code-Descriptions.pdf" TargetMode="External"/><Relationship Id="rId2" Type="http://schemas.openxmlformats.org/officeDocument/2006/relationships/hyperlink" Target="https://files.hudexchange.info/resources/documents/Matrix-Code-Definitions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iles.hudexchange.info/resources/documents/Matrix-Code-National-Objective-Table.pdf" TargetMode="External"/><Relationship Id="rId4" Type="http://schemas.openxmlformats.org/officeDocument/2006/relationships/hyperlink" Target="https://files.hudexchange.info/resources/documents/Matrix-Code-National-Objective-Accomplishment-Type-Combinations-Table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8911-9678-4B9F-A37A-398B92055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choose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E9A05-B910-4DA4-B875-4DFE86410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National Community Development Association Annual Conference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Orlando, Florida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Tuesday, June 13, 2023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Heather Johnson, Community Development Resources Manager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Davenport, Iowa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6B167-F6FF-491D-9481-DABE34C1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23FF-9EF8-4ECC-89F0-82017811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know which to use?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9C61D-AD80-4ABB-AC11-57CE261DE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grantees have a core group of activities/subrecipients that are funded every year.</a:t>
            </a:r>
          </a:p>
          <a:p>
            <a:r>
              <a:rPr lang="en-US" dirty="0"/>
              <a:t>Before setting up the ConPlan Goals, look back:</a:t>
            </a:r>
          </a:p>
          <a:p>
            <a:pPr lvl="1"/>
            <a:r>
              <a:rPr lang="en-US" dirty="0"/>
              <a:t>What are the matrix codes you’ve actually used for those activities in the past? Are they correct?</a:t>
            </a:r>
          </a:p>
          <a:p>
            <a:pPr lvl="1"/>
            <a:r>
              <a:rPr lang="en-US" dirty="0"/>
              <a:t>Which GOI do those Matrix Codes tie back to? Include these in the plan!</a:t>
            </a:r>
          </a:p>
          <a:p>
            <a:pPr lvl="1"/>
            <a:r>
              <a:rPr lang="en-US" dirty="0"/>
              <a:t>Choose GOI with units of measure that match the ones you’ve used in the past.</a:t>
            </a:r>
          </a:p>
          <a:p>
            <a:pPr lvl="1"/>
            <a:r>
              <a:rPr lang="en-US" dirty="0"/>
              <a:t>How many beneficiaries are proposed for each at the start of the year? </a:t>
            </a:r>
          </a:p>
          <a:p>
            <a:pPr lvl="1"/>
            <a:r>
              <a:rPr lang="en-US" dirty="0"/>
              <a:t>Are they consistently missing their proposed numbers?</a:t>
            </a:r>
          </a:p>
          <a:p>
            <a:pPr lvl="1"/>
            <a:r>
              <a:rPr lang="en-US" dirty="0"/>
              <a:t>In light of that, are the ConPlan Goal estimates realistic?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DBCCA-F2D0-46ED-AEBF-784F8B9B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A1A45-BFB8-4EF2-909C-E62A3DFC5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0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Reference Links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 A - Matrix Code Definitions: </a:t>
            </a:r>
            <a:r>
              <a:rPr lang="en-US" dirty="0">
                <a:hlinkClick r:id="rId2"/>
              </a:rPr>
              <a:t>https://files.hudexchange.info/resources/documents/Matrix-Code-Definitions.pdf</a:t>
            </a:r>
            <a:endParaRPr lang="en-US" dirty="0"/>
          </a:p>
          <a:p>
            <a:r>
              <a:rPr lang="en-US" dirty="0"/>
              <a:t>Appendix B - National Objective Code Descriptions: </a:t>
            </a:r>
            <a:r>
              <a:rPr lang="en-US" dirty="0">
                <a:hlinkClick r:id="rId3"/>
              </a:rPr>
              <a:t>https://files.hudexchange.info/resources/documents/National-Objective-Code-Descriptions.pdf</a:t>
            </a:r>
            <a:endParaRPr lang="en-US" dirty="0"/>
          </a:p>
          <a:p>
            <a:r>
              <a:rPr lang="en-US" dirty="0"/>
              <a:t>Appendix C - Combination Reference: </a:t>
            </a:r>
            <a:r>
              <a:rPr lang="en-US" dirty="0">
                <a:hlinkClick r:id="rId4"/>
              </a:rPr>
              <a:t>https://files.hudexchange.info/resources/documents/Matrix-Code-National-Objective-Accomplishment-Type-Combinations-Table.pdf</a:t>
            </a:r>
            <a:endParaRPr lang="en-US" dirty="0"/>
          </a:p>
          <a:p>
            <a:r>
              <a:rPr lang="en-US" dirty="0"/>
              <a:t>Quick Reference Table: </a:t>
            </a:r>
            <a:r>
              <a:rPr lang="en-US" dirty="0">
                <a:hlinkClick r:id="rId5"/>
              </a:rPr>
              <a:t>https://files.hudexchange.info/resources/documents/Matrix-Code-National-Objective-Table.pdf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DECCD-7AAE-4673-9DCD-F285C160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A1A45-BFB8-4EF2-909C-E62A3DFC5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3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look at the references for a demolition activity: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DECCD-7AAE-4673-9DCD-F285C160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A1A45-BFB8-4EF2-909C-E62A3DFC5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73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Demolition Example (Appendix 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Appendix A to find a Matrix Code that seems to fit.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4B1FF-0410-4E39-88D5-C7549E8F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A1A45-BFB8-4EF2-909C-E62A3DFC5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29856" y="2708531"/>
            <a:ext cx="9453417" cy="5276305"/>
            <a:chOff x="1122219" y="1581695"/>
            <a:chExt cx="9453417" cy="52763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8052" t="25643" r="29142" b="28316"/>
            <a:stretch/>
          </p:blipFill>
          <p:spPr>
            <a:xfrm>
              <a:off x="1320800" y="1581695"/>
              <a:ext cx="9144000" cy="52763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22219" y="4001294"/>
              <a:ext cx="9453417" cy="1371600"/>
            </a:xfrm>
            <a:prstGeom prst="rect">
              <a:avLst/>
            </a:prstGeom>
            <a:noFill/>
            <a:ln w="76200"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1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Demolition Example (Appendix C)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to Appendix C to see which National Objectives &amp; accomplishment types you could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4FE2E-16CD-4DDE-8126-D27422DD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A1A45-BFB8-4EF2-909C-E62A3DFC5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0" y="2632798"/>
            <a:ext cx="9144000" cy="4850780"/>
            <a:chOff x="1524000" y="1690688"/>
            <a:chExt cx="9144000" cy="4850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8386" t="22452" r="28906" b="35315"/>
            <a:stretch/>
          </p:blipFill>
          <p:spPr>
            <a:xfrm>
              <a:off x="1524000" y="1690688"/>
              <a:ext cx="9144000" cy="48507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24000" y="3315855"/>
              <a:ext cx="9144000" cy="1948872"/>
            </a:xfrm>
            <a:prstGeom prst="rect">
              <a:avLst/>
            </a:prstGeom>
            <a:noFill/>
            <a:ln w="76200"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67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Demolition Example</a:t>
            </a:r>
            <a:br>
              <a:rPr lang="en-US" dirty="0"/>
            </a:br>
            <a:r>
              <a:rPr lang="en-US" dirty="0"/>
              <a:t>Appendix 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369" y="1809866"/>
            <a:ext cx="9784080" cy="4206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8A0ED8-12D8-426D-A07D-483AE3AB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A1A45-BFB8-4EF2-909C-E62A3DFC5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A4D86D-97D3-487E-BE79-1E7069D9A0A3}"/>
              </a:ext>
            </a:extLst>
          </p:cNvPr>
          <p:cNvGrpSpPr>
            <a:grpSpLocks noChangeAspect="1"/>
          </p:cNvGrpSpPr>
          <p:nvPr/>
        </p:nvGrpSpPr>
        <p:grpSpPr>
          <a:xfrm>
            <a:off x="5920451" y="284176"/>
            <a:ext cx="6339786" cy="6400800"/>
            <a:chOff x="288414" y="1254125"/>
            <a:chExt cx="5058158" cy="5106838"/>
          </a:xfrm>
          <a:solidFill>
            <a:srgbClr val="FFC00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2813" t="21845" r="32682" b="6310"/>
            <a:stretch/>
          </p:blipFill>
          <p:spPr>
            <a:xfrm>
              <a:off x="288414" y="1254125"/>
              <a:ext cx="4572000" cy="510683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Left Arrow 5"/>
            <p:cNvSpPr>
              <a:spLocks noChangeAspect="1"/>
            </p:cNvSpPr>
            <p:nvPr/>
          </p:nvSpPr>
          <p:spPr>
            <a:xfrm>
              <a:off x="4827077" y="1690688"/>
              <a:ext cx="489204" cy="242316"/>
            </a:xfrm>
            <a:prstGeom prst="lef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8" name="Left Arrow 7"/>
            <p:cNvSpPr>
              <a:spLocks noChangeAspect="1"/>
            </p:cNvSpPr>
            <p:nvPr/>
          </p:nvSpPr>
          <p:spPr>
            <a:xfrm>
              <a:off x="4857368" y="3846842"/>
              <a:ext cx="489204" cy="242316"/>
            </a:xfrm>
            <a:prstGeom prst="lef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0" name="Left Arrow 9"/>
            <p:cNvSpPr>
              <a:spLocks noChangeAspect="1"/>
            </p:cNvSpPr>
            <p:nvPr/>
          </p:nvSpPr>
          <p:spPr>
            <a:xfrm>
              <a:off x="4857368" y="5842417"/>
              <a:ext cx="489204" cy="242316"/>
            </a:xfrm>
            <a:prstGeom prst="lef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092" y="3811793"/>
            <a:ext cx="5486400" cy="2534749"/>
            <a:chOff x="6254496" y="4426527"/>
            <a:chExt cx="5061204" cy="25347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2682" t="61644" r="32552" b="2427"/>
            <a:stretch/>
          </p:blipFill>
          <p:spPr>
            <a:xfrm>
              <a:off x="6743700" y="4426527"/>
              <a:ext cx="4572000" cy="2534749"/>
            </a:xfrm>
            <a:prstGeom prst="rect">
              <a:avLst/>
            </a:prstGeom>
          </p:spPr>
        </p:pic>
        <p:sp>
          <p:nvSpPr>
            <p:cNvPr id="7" name="Left Arrow 6"/>
            <p:cNvSpPr>
              <a:spLocks noChangeAspect="1"/>
            </p:cNvSpPr>
            <p:nvPr/>
          </p:nvSpPr>
          <p:spPr>
            <a:xfrm flipH="1">
              <a:off x="6254496" y="5773790"/>
              <a:ext cx="489204" cy="242316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9" name="Left Arrow 8"/>
            <p:cNvSpPr>
              <a:spLocks noChangeAspect="1"/>
            </p:cNvSpPr>
            <p:nvPr/>
          </p:nvSpPr>
          <p:spPr>
            <a:xfrm flipH="1">
              <a:off x="6254496" y="6360963"/>
              <a:ext cx="489204" cy="242316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1" name="Left Arrow 10"/>
            <p:cNvSpPr>
              <a:spLocks noChangeAspect="1"/>
            </p:cNvSpPr>
            <p:nvPr/>
          </p:nvSpPr>
          <p:spPr>
            <a:xfrm flipH="1">
              <a:off x="6287833" y="5173477"/>
              <a:ext cx="489204" cy="242316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2" name="Left Arrow 11"/>
            <p:cNvSpPr>
              <a:spLocks noChangeAspect="1"/>
            </p:cNvSpPr>
            <p:nvPr/>
          </p:nvSpPr>
          <p:spPr>
            <a:xfrm flipH="1">
              <a:off x="6254496" y="4659365"/>
              <a:ext cx="489204" cy="242316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1825096" y="1968060"/>
            <a:ext cx="1695450" cy="16446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Check Appendix B to see which of the National Objectives fit</a:t>
            </a:r>
          </a:p>
        </p:txBody>
      </p:sp>
    </p:spTree>
    <p:extLst>
      <p:ext uri="{BB962C8B-B14F-4D97-AF65-F5344CB8AC3E}">
        <p14:creationId xmlns:p14="http://schemas.microsoft.com/office/powerpoint/2010/main" val="279717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ED8F-A213-40A1-A3B4-9328574E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Demolition example</a:t>
            </a:r>
            <a:br>
              <a:rPr lang="en-US" dirty="0"/>
            </a:br>
            <a:r>
              <a:rPr lang="en-US" dirty="0"/>
              <a:t>goal outcome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5742E-0BCB-4083-BB5D-92975A3BF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in the </a:t>
            </a:r>
            <a:r>
              <a:rPr lang="en-US" dirty="0" err="1"/>
              <a:t>ConPlan</a:t>
            </a:r>
            <a:r>
              <a:rPr lang="en-US" dirty="0"/>
              <a:t> Desk Guide for a GOI/Matrix code cross reference table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066A24-FFFE-47C7-BEE0-356ECC86FA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864" t="22115" r="25618"/>
          <a:stretch/>
        </p:blipFill>
        <p:spPr>
          <a:xfrm>
            <a:off x="6517479" y="2011680"/>
            <a:ext cx="5344015" cy="4572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7AAA2-81DD-4A43-84A2-32FD75D5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C784-99DD-495C-A22E-B5716C9B8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7479" y="5532582"/>
            <a:ext cx="5344015" cy="415636"/>
          </a:xfrm>
          <a:prstGeom prst="rect">
            <a:avLst/>
          </a:prstGeom>
          <a:noFill/>
          <a:ln w="76200"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20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ED8F-A213-40A1-A3B4-9328574E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Don’t Forget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5742E-0BCB-4083-BB5D-92975A3BF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3" y="2011680"/>
            <a:ext cx="10153219" cy="4206240"/>
          </a:xfrm>
        </p:spPr>
        <p:txBody>
          <a:bodyPr>
            <a:normAutofit/>
          </a:bodyPr>
          <a:lstStyle/>
          <a:p>
            <a:r>
              <a:rPr lang="en-US" dirty="0"/>
              <a:t>Is it In your plan??</a:t>
            </a:r>
          </a:p>
          <a:p>
            <a:r>
              <a:rPr lang="en-US" dirty="0"/>
              <a:t>It is not enough for it to be eligible per HUD</a:t>
            </a:r>
          </a:p>
          <a:p>
            <a:r>
              <a:rPr lang="en-US" dirty="0"/>
              <a:t>You have to have the activity in your consolidated and annual plan</a:t>
            </a:r>
          </a:p>
          <a:p>
            <a:r>
              <a:rPr lang="en-US" dirty="0"/>
              <a:t>If it isn’t in the plan, you have to amend the plan to add.</a:t>
            </a:r>
          </a:p>
          <a:p>
            <a:r>
              <a:rPr lang="en-US" dirty="0"/>
              <a:t>And, you have to follow the Citizen Participation Plan to create an amendment</a:t>
            </a:r>
          </a:p>
          <a:p>
            <a:r>
              <a:rPr lang="en-US" dirty="0"/>
              <a:t>All these steps can slow the process, which has positives and negatives.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7AAA2-81DD-4A43-84A2-32FD75D5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C784-99DD-495C-A22E-B5716C9B8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66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81D2-5762-4198-AB0E-F95352D8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AF4FC-B6D2-4464-92D0-D83615F0C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9FFA-71B4-4C45-BE95-4C3C87DE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C784-99DD-495C-A22E-B5716C9B8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8EB9-51DB-4B7A-A22E-0F40ED08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choosing Projects…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1886-3378-4F0B-8799-BB2D8C63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in mind these important factors: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National Objectives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Matrix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Accomplishment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Goal Outcome Indicators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they work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E2A01-2BCC-4736-800B-AE86B0F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C784-99DD-495C-A22E-B5716C9B8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17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126C-9265-4E86-A71F-D1D4AC30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r-FR" b="0" i="0" u="none" strike="noStrike" baseline="0" dirty="0">
                <a:latin typeface="Times New Roman" panose="02020603050405020304" pitchFamily="18" charset="0"/>
              </a:rPr>
              <a:t>National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75290-DE7A-4B92-9707-16AA04BE3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Benefit to low- and moderate- income (LMI) persons; </a:t>
            </a:r>
          </a:p>
          <a:p>
            <a:r>
              <a:rPr lang="en-US" b="1" dirty="0"/>
              <a:t>Aid in the prevention or elimination of slums or blight;</a:t>
            </a:r>
          </a:p>
          <a:p>
            <a:r>
              <a:rPr lang="en-US" b="1" dirty="0"/>
              <a:t>Meet a need having a particular urgency (referred to as urgent need).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National Objectives and Matrix Codes combine to give you different choices of Accomplishment Types.</a:t>
            </a:r>
          </a:p>
          <a:p>
            <a:r>
              <a:rPr lang="en-US" dirty="0"/>
              <a:t>HUD provides resources to help you make the right choices – and to know the reporting consequences of the choices you make.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6D638-704A-4AF6-A963-B4BBE5D9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A1A45-BFB8-4EF2-909C-E62A3DFC5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25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D5A4-8C96-4168-AD99-2CF1240A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8778-40D6-460C-B97F-A73705306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Codes appear in IDIS Activities (but nowhere in the plans!)</a:t>
            </a:r>
          </a:p>
          <a:p>
            <a:endParaRPr lang="en-US" dirty="0"/>
          </a:p>
          <a:p>
            <a:r>
              <a:rPr lang="en-US" dirty="0"/>
              <a:t>They are:</a:t>
            </a:r>
          </a:p>
          <a:p>
            <a:pPr lvl="1"/>
            <a:r>
              <a:rPr lang="en-US" dirty="0"/>
              <a:t>Identified in each IDIS activity</a:t>
            </a:r>
          </a:p>
          <a:p>
            <a:pPr lvl="1"/>
            <a:r>
              <a:rPr lang="en-US" dirty="0"/>
              <a:t>Part of the computer code that tells IDIS which screens and fields to display for each activity</a:t>
            </a:r>
          </a:p>
          <a:p>
            <a:pPr lvl="1"/>
            <a:r>
              <a:rPr lang="en-US" dirty="0"/>
              <a:t>Aggregated in the CAPER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predate the Goal Outcome Indicators by DECADES!!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11473-1469-4FB6-84A4-D73FFB82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C784-99DD-495C-A22E-B5716C9B8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60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5502-ABC5-4BDE-BB6B-8FF2AD6F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Outcome Indicators (GOI)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E12D-94FF-4DB8-B1BC-49272BE3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Outcome Indicators appear in the Plans (but nowhere in Activities!)</a:t>
            </a:r>
          </a:p>
          <a:p>
            <a:endParaRPr lang="en-US" dirty="0"/>
          </a:p>
          <a:p>
            <a:r>
              <a:rPr lang="en-US" dirty="0"/>
              <a:t>They are:</a:t>
            </a:r>
          </a:p>
          <a:p>
            <a:pPr lvl="1"/>
            <a:r>
              <a:rPr lang="en-US" dirty="0"/>
              <a:t>Identified in the Consolidated Plan</a:t>
            </a:r>
          </a:p>
          <a:p>
            <a:pPr lvl="1"/>
            <a:r>
              <a:rPr lang="en-US" dirty="0"/>
              <a:t>Carried forward into the Annual Plans</a:t>
            </a:r>
          </a:p>
          <a:p>
            <a:pPr lvl="1"/>
            <a:r>
              <a:rPr lang="en-US" dirty="0"/>
              <a:t>Reported on in the CAPER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Progress towards goals is how HUD, elected officials, and the public measure your success!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5D48D-93D9-49AC-84A5-7497329D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C784-99DD-495C-A22E-B5716C9B8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28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45E2-14B4-4B8C-9C86-7A50A38C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parts of GOI and Matrix Codes: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9C6C-7982-4F46-AAA1-8677821FD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HUD defined name/description, which says WHAT you will do &amp; HOW it will be counted</a:t>
            </a:r>
          </a:p>
          <a:p>
            <a:pPr lvl="1"/>
            <a:r>
              <a:rPr lang="en-US" dirty="0"/>
              <a:t>Goal Outcome Indicator:</a:t>
            </a:r>
          </a:p>
          <a:p>
            <a:pPr lvl="2"/>
            <a:r>
              <a:rPr lang="en-US" dirty="0"/>
              <a:t>“13: Homeless Person Overnight Shelter” measured by “Persons Assisted”</a:t>
            </a:r>
          </a:p>
          <a:p>
            <a:pPr lvl="1"/>
            <a:r>
              <a:rPr lang="en-US" dirty="0"/>
              <a:t>Matrix Code:</a:t>
            </a:r>
          </a:p>
          <a:p>
            <a:pPr lvl="2"/>
            <a:r>
              <a:rPr lang="en-US" dirty="0"/>
              <a:t>“03T: Operating Costs of Homeless Programs” measured by “People”</a:t>
            </a:r>
          </a:p>
          <a:p>
            <a:endParaRPr lang="en-US" dirty="0"/>
          </a:p>
          <a:p>
            <a:r>
              <a:rPr lang="en-US" dirty="0"/>
              <a:t>The quantity </a:t>
            </a:r>
            <a:r>
              <a:rPr lang="en-US" i="1" u="sng" dirty="0"/>
              <a:t>you enter </a:t>
            </a:r>
            <a:r>
              <a:rPr lang="en-US" dirty="0"/>
              <a:t>to tell HUD how many of that item you will do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71596-F697-4FE8-81E4-9B547535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C784-99DD-495C-A22E-B5716C9B8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5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ED8F-A213-40A1-A3B4-9328574E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GOI/Matrix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5742E-0BCB-4083-BB5D-92975A3BF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23 GOI vs. 100+ Matrix Codes, so there’s a lot of grouping!</a:t>
            </a:r>
          </a:p>
          <a:p>
            <a:r>
              <a:rPr lang="en-US" dirty="0"/>
              <a:t>HOME doesn’t have Matrix Codes, but still reports by GOI</a:t>
            </a:r>
          </a:p>
          <a:p>
            <a:r>
              <a:rPr lang="en-US" dirty="0"/>
              <a:t>Desk Guide provides a GOI/Matrix code cross reference table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066A24-FFFE-47C7-BEE0-356ECC86FA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864" t="22115" r="25618"/>
          <a:stretch/>
        </p:blipFill>
        <p:spPr>
          <a:xfrm>
            <a:off x="6517479" y="2011680"/>
            <a:ext cx="5344015" cy="4572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7AAA2-81DD-4A43-84A2-32FD75D5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C784-99DD-495C-A22E-B5716C9B8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9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E48F-B166-4BF3-AB12-4E56D1AC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Accomplishment types!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4DF7A-6DC7-4906-99F2-27FF24838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 from using the wrong GOI/Matrix Code combination the most common mistake is wrong units of measure.</a:t>
            </a:r>
          </a:p>
          <a:p>
            <a:endParaRPr lang="en-US" dirty="0"/>
          </a:p>
          <a:p>
            <a:r>
              <a:rPr lang="en-US" dirty="0"/>
              <a:t>Many activities can be counted more than one way, based on the National Objective and Matrix Code.</a:t>
            </a:r>
          </a:p>
          <a:p>
            <a:endParaRPr lang="en-US" dirty="0"/>
          </a:p>
          <a:p>
            <a:r>
              <a:rPr lang="en-US" dirty="0"/>
              <a:t>Be sure that what you enter in the </a:t>
            </a:r>
            <a:r>
              <a:rPr lang="en-US" dirty="0" err="1"/>
              <a:t>ConPlan</a:t>
            </a:r>
            <a:r>
              <a:rPr lang="en-US" dirty="0"/>
              <a:t>/Annual Plan is how you actually count accomplishments for your activities!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9161C-8D59-4EB6-AE27-EFC5536E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A1A45-BFB8-4EF2-909C-E62A3DFC5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88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0020-F5B3-4A03-9027-B949CB96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Are you counting the right thing?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8BD9E-79EE-4F29-B5DB-A95202B35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Housing Activities = HOUSEHOLDS or HOUSING UNITS</a:t>
            </a:r>
          </a:p>
          <a:p>
            <a:endParaRPr lang="en-US" dirty="0"/>
          </a:p>
          <a:p>
            <a:r>
              <a:rPr lang="en-US" dirty="0"/>
              <a:t>Economic Development Activities = JOBS or BUSINESSES or HOURS</a:t>
            </a:r>
          </a:p>
          <a:p>
            <a:endParaRPr lang="en-US" dirty="0"/>
          </a:p>
          <a:p>
            <a:r>
              <a:rPr lang="en-US" dirty="0"/>
              <a:t>Public Service Activities = PEOPLE</a:t>
            </a:r>
          </a:p>
          <a:p>
            <a:endParaRPr lang="en-US" dirty="0"/>
          </a:p>
          <a:p>
            <a:r>
              <a:rPr lang="en-US" dirty="0"/>
              <a:t>Public Facilities/Infrastructure = HOUSING UNITS or PEOPLE (and sometimes, FACILITIES)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48E07-25AD-4203-A005-2AC49C6E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A1A45-BFB8-4EF2-909C-E62A3DFC5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35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CDA 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A Banded" id="{67201DB6-1602-4404-A66D-3C5ADDF29168}" vid="{1175BA22-E119-47FC-844B-0B75BCCA59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939</Words>
  <Application>Microsoft Office PowerPoint</Application>
  <PresentationFormat>Widescreen</PresentationFormat>
  <Paragraphs>124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Corbel</vt:lpstr>
      <vt:lpstr>Times New Roman</vt:lpstr>
      <vt:lpstr>Wingdings</vt:lpstr>
      <vt:lpstr>NCDA Banded</vt:lpstr>
      <vt:lpstr>HOW to choose projects</vt:lpstr>
      <vt:lpstr>When choosing Projects…</vt:lpstr>
      <vt:lpstr>National Objectives</vt:lpstr>
      <vt:lpstr>Matrix Codes</vt:lpstr>
      <vt:lpstr>Goal Outcome Indicators (GOI)</vt:lpstr>
      <vt:lpstr>Two parts of GOI and Matrix Codes:</vt:lpstr>
      <vt:lpstr>GOI/Matrix Codes</vt:lpstr>
      <vt:lpstr>Know your Accomplishment types!</vt:lpstr>
      <vt:lpstr>Are you counting the right thing?</vt:lpstr>
      <vt:lpstr>How do you know which to use?</vt:lpstr>
      <vt:lpstr>Key Reference Links</vt:lpstr>
      <vt:lpstr>Example</vt:lpstr>
      <vt:lpstr>Demolition Example (Appendix A)</vt:lpstr>
      <vt:lpstr>Demolition Example (Appendix C)</vt:lpstr>
      <vt:lpstr>Demolition Example Appendix B</vt:lpstr>
      <vt:lpstr>Demolition example goal outcome indicators</vt:lpstr>
      <vt:lpstr>And Don’t Forget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austa</dc:creator>
  <cp:lastModifiedBy>Heather Johnson</cp:lastModifiedBy>
  <cp:revision>24</cp:revision>
  <cp:lastPrinted>2023-04-01T17:03:41Z</cp:lastPrinted>
  <dcterms:created xsi:type="dcterms:W3CDTF">2020-10-12T15:08:21Z</dcterms:created>
  <dcterms:modified xsi:type="dcterms:W3CDTF">2023-06-12T20:27:44Z</dcterms:modified>
</cp:coreProperties>
</file>